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73" r:id="rId4"/>
    <p:sldId id="274" r:id="rId5"/>
    <p:sldId id="258" r:id="rId6"/>
    <p:sldId id="259" r:id="rId7"/>
    <p:sldId id="263" r:id="rId8"/>
    <p:sldId id="272" r:id="rId9"/>
    <p:sldId id="270" r:id="rId10"/>
    <p:sldId id="271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6327"/>
  </p:normalViewPr>
  <p:slideViewPr>
    <p:cSldViewPr snapToGrid="0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ncv/opencv/tree/master/data" TargetMode="External"/><Relationship Id="rId2" Type="http://schemas.openxmlformats.org/officeDocument/2006/relationships/hyperlink" Target="https://github.com/opencv/opencv/tree/mast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opencv/opencv/tree/master/data/haarcascade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E1B21-D21B-1F11-17AB-C7DDFF8C48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Face Following with Jetson Nano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92158A-B16B-4A3C-CE38-9CA56BB46DD3}"/>
              </a:ext>
            </a:extLst>
          </p:cNvPr>
          <p:cNvSpPr txBox="1"/>
          <p:nvPr/>
        </p:nvSpPr>
        <p:spPr>
          <a:xfrm>
            <a:off x="586409" y="6271591"/>
            <a:ext cx="1922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2022 Mike Soniat</a:t>
            </a:r>
          </a:p>
        </p:txBody>
      </p:sp>
    </p:spTree>
    <p:extLst>
      <p:ext uri="{BB962C8B-B14F-4D97-AF65-F5344CB8AC3E}">
        <p14:creationId xmlns:p14="http://schemas.microsoft.com/office/powerpoint/2010/main" val="4291302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6A47C-0411-C425-8EA3-1375FD78A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Wired Up</a:t>
            </a:r>
          </a:p>
        </p:txBody>
      </p:sp>
      <p:pic>
        <p:nvPicPr>
          <p:cNvPr id="5" name="Content Placeholder 4" descr="A picture containing wall, indoor, floor, tripod&#10;&#10;Description automatically generated">
            <a:extLst>
              <a:ext uri="{FF2B5EF4-FFF2-40B4-BE49-F238E27FC236}">
                <a16:creationId xmlns:a16="http://schemas.microsoft.com/office/drawing/2014/main" id="{B4495721-5830-D54E-D92A-4BF7C17500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5" y="1451212"/>
            <a:ext cx="4475434" cy="3356576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FCAC04-DAB3-92F5-2E5A-9B4D45AF64C1}"/>
              </a:ext>
            </a:extLst>
          </p:cNvPr>
          <p:cNvSpPr txBox="1"/>
          <p:nvPr/>
        </p:nvSpPr>
        <p:spPr>
          <a:xfrm>
            <a:off x="778476" y="5925234"/>
            <a:ext cx="78653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NOTE</a:t>
            </a:r>
            <a:r>
              <a:rPr lang="en-US" sz="1600" dirty="0"/>
              <a:t>: I also have a Raspberry Pi camera attached to the Jetson Nano (as shown). It is not being used for this project.</a:t>
            </a:r>
          </a:p>
        </p:txBody>
      </p:sp>
      <p:pic>
        <p:nvPicPr>
          <p:cNvPr id="8" name="Picture 7" descr="A picture containing indoor, mouse, tripod&#10;&#10;Description automatically generated">
            <a:extLst>
              <a:ext uri="{FF2B5EF4-FFF2-40B4-BE49-F238E27FC236}">
                <a16:creationId xmlns:a16="http://schemas.microsoft.com/office/drawing/2014/main" id="{9AC5D7DA-5A7D-C3A1-CB95-AE0001C415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8301" y="905294"/>
            <a:ext cx="3695701" cy="492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248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3668D-4158-E953-F96E-C97C64C23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743200"/>
            <a:ext cx="8596668" cy="3041373"/>
          </a:xfrm>
        </p:spPr>
        <p:txBody>
          <a:bodyPr>
            <a:normAutofit/>
          </a:bodyPr>
          <a:lstStyle/>
          <a:p>
            <a:pPr algn="ctr"/>
            <a:r>
              <a:rPr lang="en-US" sz="6000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2073900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85920-4737-CFE0-B1CA-774D9BBDAE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dirty="0"/>
              <a:t>Project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1628B4-33B2-BCD3-6BC9-F5DB4AC353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862" y="1930400"/>
            <a:ext cx="9320903" cy="3881438"/>
          </a:xfrm>
        </p:spPr>
        <p:txBody>
          <a:bodyPr>
            <a:normAutofit/>
          </a:bodyPr>
          <a:lstStyle/>
          <a:p>
            <a:r>
              <a:rPr lang="en-US" b="0" dirty="0">
                <a:solidFill>
                  <a:schemeClr val="tx1"/>
                </a:solidFill>
                <a:effectLst/>
              </a:rPr>
              <a:t>Build a face following AI-enabled camera</a:t>
            </a:r>
          </a:p>
          <a:p>
            <a:r>
              <a:rPr lang="en-US" dirty="0">
                <a:solidFill>
                  <a:schemeClr val="tx1"/>
                </a:solidFill>
              </a:rPr>
              <a:t>Use OpenCV library for computer vision</a:t>
            </a:r>
            <a:endParaRPr lang="en-US" b="0" dirty="0">
              <a:solidFill>
                <a:schemeClr val="tx1"/>
              </a:solidFill>
              <a:effectLst/>
            </a:endParaRPr>
          </a:p>
          <a:p>
            <a:r>
              <a:rPr lang="en-US" dirty="0">
                <a:solidFill>
                  <a:schemeClr val="tx1"/>
                </a:solidFill>
              </a:rPr>
              <a:t>Use the Jetson Nano Developer Kit</a:t>
            </a:r>
          </a:p>
          <a:p>
            <a:r>
              <a:rPr lang="en-US" b="0" dirty="0">
                <a:solidFill>
                  <a:schemeClr val="tx1"/>
                </a:solidFill>
                <a:effectLst/>
              </a:rPr>
              <a:t>Use </a:t>
            </a:r>
            <a:r>
              <a:rPr lang="en-US" dirty="0">
                <a:solidFill>
                  <a:schemeClr val="tx1"/>
                </a:solidFill>
              </a:rPr>
              <a:t>pan and tilt servos to center web cam on faces</a:t>
            </a:r>
          </a:p>
          <a:p>
            <a:endParaRPr lang="en-US" b="0" dirty="0">
              <a:solidFill>
                <a:schemeClr val="tx1"/>
              </a:solidFill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1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6D000-D182-96FE-5F9F-34E7EF1DC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404" y="609600"/>
            <a:ext cx="8596668" cy="1320800"/>
          </a:xfrm>
        </p:spPr>
        <p:txBody>
          <a:bodyPr/>
          <a:lstStyle/>
          <a:p>
            <a:r>
              <a:rPr lang="en-US" dirty="0"/>
              <a:t>OpenCV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432034-4CEC-CA5B-2201-A7CC6533C4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1690" y="2577312"/>
            <a:ext cx="6033193" cy="231364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0C32F1-682F-01F2-2C31-966D98448DB8}"/>
              </a:ext>
            </a:extLst>
          </p:cNvPr>
          <p:cNvSpPr txBox="1"/>
          <p:nvPr/>
        </p:nvSpPr>
        <p:spPr>
          <a:xfrm>
            <a:off x="714404" y="1320712"/>
            <a:ext cx="44638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Mulish"/>
              </a:rPr>
              <a:t>OpenCV is an open-source computer vision and machine learning software library.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5833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91390-DEB4-D3B5-47B7-8DD40989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Haar Cascades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7B9B68-EA65-0497-DFE7-8B3EC2436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83511"/>
            <a:ext cx="8596668" cy="3880773"/>
          </a:xfrm>
        </p:spPr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Helvetica" pitchFamily="2" charset="0"/>
              </a:rPr>
              <a:t>OpenCV offers open-source Haar models that can be downloaded for free on github. For this project, I will use the Frontal Face Default and Frontal Eye Detector.</a:t>
            </a:r>
          </a:p>
          <a:p>
            <a:pPr lvl="1"/>
            <a:r>
              <a:rPr lang="en-US" b="1" i="0" u="none" strike="noStrike" dirty="0">
                <a:effectLst/>
                <a:latin typeface="-apple-system"/>
                <a:hlinkClick r:id="rId2"/>
              </a:rPr>
              <a:t>opencv</a:t>
            </a:r>
            <a:r>
              <a:rPr lang="en-US" b="1" i="0" u="none" strike="noStrike" dirty="0">
                <a:effectLst/>
                <a:latin typeface="-apple-system"/>
              </a:rPr>
              <a:t>/</a:t>
            </a:r>
            <a:r>
              <a:rPr lang="en-US" b="1" i="0" u="none" strike="noStrike" dirty="0">
                <a:effectLst/>
                <a:latin typeface="-apple-system"/>
                <a:hlinkClick r:id="rId3"/>
              </a:rPr>
              <a:t>data</a:t>
            </a:r>
            <a:r>
              <a:rPr lang="en-US" b="1" i="0" u="none" strike="noStrike" dirty="0">
                <a:effectLst/>
                <a:latin typeface="-apple-system"/>
              </a:rPr>
              <a:t>/</a:t>
            </a:r>
            <a:r>
              <a:rPr lang="en-US" b="1" i="0" u="none" strike="noStrike" dirty="0">
                <a:effectLst/>
                <a:latin typeface="-apple-system"/>
                <a:hlinkClick r:id="rId4"/>
              </a:rPr>
              <a:t>haarcascades</a:t>
            </a:r>
            <a:r>
              <a:rPr lang="en-US" b="1" i="0" u="none" strike="noStrike" dirty="0">
                <a:effectLst/>
                <a:latin typeface="-apple-system"/>
              </a:rPr>
              <a:t>/haarcascade_frontalface_default.xml</a:t>
            </a:r>
          </a:p>
          <a:p>
            <a:pPr lvl="1"/>
            <a:r>
              <a:rPr lang="en-US" b="1" i="0" u="none" strike="noStrike" dirty="0">
                <a:effectLst/>
                <a:latin typeface="-apple-system"/>
                <a:hlinkClick r:id="rId2"/>
              </a:rPr>
              <a:t>opencv</a:t>
            </a:r>
            <a:r>
              <a:rPr lang="en-US" b="1" i="0" u="none" strike="noStrike" dirty="0">
                <a:effectLst/>
                <a:latin typeface="-apple-system"/>
              </a:rPr>
              <a:t>/</a:t>
            </a:r>
            <a:r>
              <a:rPr lang="en-US" b="1" i="0" u="none" strike="noStrike" dirty="0">
                <a:effectLst/>
                <a:latin typeface="-apple-system"/>
                <a:hlinkClick r:id="rId3"/>
              </a:rPr>
              <a:t>data</a:t>
            </a:r>
            <a:r>
              <a:rPr lang="en-US" b="1" i="0" u="none" strike="noStrike" dirty="0">
                <a:effectLst/>
                <a:latin typeface="-apple-system"/>
              </a:rPr>
              <a:t>/</a:t>
            </a:r>
            <a:r>
              <a:rPr lang="en-US" b="1" i="0" u="none" strike="noStrike" dirty="0">
                <a:effectLst/>
                <a:latin typeface="-apple-system"/>
                <a:hlinkClick r:id="rId4"/>
              </a:rPr>
              <a:t>haarcascades</a:t>
            </a:r>
            <a:r>
              <a:rPr lang="en-US" b="1" i="0" u="none" strike="noStrike" dirty="0">
                <a:effectLst/>
                <a:latin typeface="-apple-system"/>
              </a:rPr>
              <a:t>/haarcascade_eye.xml</a:t>
            </a:r>
            <a:endParaRPr lang="en-US" dirty="0">
              <a:solidFill>
                <a:srgbClr val="000000"/>
              </a:solidFill>
              <a:latin typeface="Helvetica" pitchFamily="2" charset="0"/>
            </a:endParaRPr>
          </a:p>
          <a:p>
            <a:r>
              <a:rPr lang="en-US" b="0" i="0" u="none" strike="noStrike" dirty="0">
                <a:solidFill>
                  <a:srgbClr val="000000"/>
                </a:solidFill>
                <a:effectLst/>
                <a:latin typeface="Helvetica" pitchFamily="2" charset="0"/>
              </a:rPr>
              <a:t>Object Detection using Haar feature-based cascade classifiers is an effective object detection method proposed by Paul Viola and Michael Jones in their paper, "Rapid Object Detection using a Boosted Cascade of Simple Features" in 2001. It is a machine learning based approach where a cascade function is trained from a lot of positive and negative images. It is then used to detect objects in other images.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70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191" y="468112"/>
            <a:ext cx="4471724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Components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33972-34CE-5774-8F24-90FE5353E0C1}"/>
              </a:ext>
            </a:extLst>
          </p:cNvPr>
          <p:cNvSpPr txBox="1"/>
          <p:nvPr/>
        </p:nvSpPr>
        <p:spPr>
          <a:xfrm>
            <a:off x="482191" y="2180467"/>
            <a:ext cx="4047737" cy="3560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b="1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NVIDIA Jetson Nano Developer Kit 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0" i="0" u="none" strike="noStrike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</a:rPr>
              <a:t>This developer kit is a small, powerful computer that lets you run multiple neural networks in parallel for applications like image classification, object detection, segmentation, and speech processing. All in an easy-to-use platform that runs in as little as 5 watts.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7F924DA-080C-70F4-09E7-2F307582B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3974" y="1644756"/>
            <a:ext cx="4602747" cy="40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181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Components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33972-34CE-5774-8F24-90FE5353E0C1}"/>
              </a:ext>
            </a:extLst>
          </p:cNvPr>
          <p:cNvSpPr txBox="1"/>
          <p:nvPr/>
        </p:nvSpPr>
        <p:spPr>
          <a:xfrm>
            <a:off x="854765" y="1803400"/>
            <a:ext cx="34488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PCA9685 16 Channel 12-Bit PWM Servo Motor Driver IIC</a:t>
            </a:r>
          </a:p>
          <a:p>
            <a:endParaRPr lang="en-US" dirty="0"/>
          </a:p>
          <a:p>
            <a:pPr marL="285750" indent="-285750" algn="l">
              <a:buFont typeface="Wingdings" pitchFamily="2" charset="2"/>
              <a:buChar char="Ø"/>
            </a:pPr>
            <a:r>
              <a:rPr lang="en-US" b="0" i="0" u="none" strike="noStrike" dirty="0">
                <a:solidFill>
                  <a:srgbClr val="0F1111"/>
                </a:solidFill>
                <a:effectLst/>
                <a:latin typeface="Amazon Ember"/>
              </a:rPr>
              <a:t>Communication Interface: IIC 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b="0" i="0" u="none" strike="noStrike" dirty="0">
                <a:solidFill>
                  <a:srgbClr val="0F1111"/>
                </a:solidFill>
                <a:effectLst/>
                <a:latin typeface="Amazon Ember"/>
              </a:rPr>
              <a:t>16-way steering gear control 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b="0" i="0" u="none" strike="noStrike" dirty="0">
                <a:solidFill>
                  <a:srgbClr val="0F1111"/>
                </a:solidFill>
                <a:effectLst/>
                <a:latin typeface="Amazon Ember"/>
              </a:rPr>
              <a:t>Voltage: DC5-10V power supply 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b="0" i="0" u="none" strike="noStrike" dirty="0">
                <a:solidFill>
                  <a:srgbClr val="0F1111"/>
                </a:solidFill>
                <a:effectLst/>
                <a:latin typeface="Amazon Ember"/>
              </a:rPr>
              <a:t>The PCA9685 chip is wrapped in the center of the board </a:t>
            </a:r>
          </a:p>
          <a:p>
            <a:pPr marL="285750" indent="-285750" algn="l">
              <a:buFont typeface="Wingdings" pitchFamily="2" charset="2"/>
              <a:buChar char="Ø"/>
            </a:pPr>
            <a:r>
              <a:rPr lang="en-US" b="0" i="0" u="none" strike="noStrike" dirty="0">
                <a:solidFill>
                  <a:srgbClr val="0F1111"/>
                </a:solidFill>
                <a:effectLst/>
                <a:latin typeface="Amazon Ember"/>
              </a:rPr>
              <a:t>All PWM output lines have a 220 ohm series resistor protection and can easily drive LED.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7B0F4D-7741-D273-E49F-13540AFC66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2219" y="1803400"/>
            <a:ext cx="34798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821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Components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33972-34CE-5774-8F24-90FE5353E0C1}"/>
              </a:ext>
            </a:extLst>
          </p:cNvPr>
          <p:cNvSpPr txBox="1"/>
          <p:nvPr/>
        </p:nvSpPr>
        <p:spPr>
          <a:xfrm>
            <a:off x="728794" y="1270000"/>
            <a:ext cx="391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 Standard Servos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991061-9D51-997D-4994-856A71C5C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845" y="1930400"/>
            <a:ext cx="4619783" cy="3648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681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Components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33972-34CE-5774-8F24-90FE5353E0C1}"/>
              </a:ext>
            </a:extLst>
          </p:cNvPr>
          <p:cNvSpPr txBox="1"/>
          <p:nvPr/>
        </p:nvSpPr>
        <p:spPr>
          <a:xfrm>
            <a:off x="677334" y="1346027"/>
            <a:ext cx="3914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u="none" strike="noStrike" dirty="0">
                <a:solidFill>
                  <a:srgbClr val="0F111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Pan Tilt Servo Mount Bracket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EAA9C0-389E-3835-CDEB-215E126DF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424" y="2451786"/>
            <a:ext cx="4465244" cy="269902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F1A43E-B417-7339-1CB9-BCEBCCB71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745" y="1657745"/>
            <a:ext cx="3138776" cy="428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2945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BDDB6-1E60-FC30-3C9B-BB2EB40BC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Components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D33972-34CE-5774-8F24-90FE5353E0C1}"/>
              </a:ext>
            </a:extLst>
          </p:cNvPr>
          <p:cNvSpPr txBox="1"/>
          <p:nvPr/>
        </p:nvSpPr>
        <p:spPr>
          <a:xfrm>
            <a:off x="677334" y="1284069"/>
            <a:ext cx="3914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i="0" u="none" strike="noStrike" dirty="0">
                <a:solidFill>
                  <a:srgbClr val="0F1111"/>
                </a:solidFill>
                <a:effectLst/>
                <a:latin typeface="Arial" panose="020B0604020202020204" pitchFamily="34" charset="0"/>
              </a:rPr>
              <a:t>Logitech HD Pro Webcam C920</a:t>
            </a:r>
          </a:p>
          <a:p>
            <a:pPr algn="l"/>
            <a:endParaRPr lang="en-US" b="0" i="0" u="none" strike="noStrike" dirty="0">
              <a:solidFill>
                <a:srgbClr val="0F111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0FC9EF-2C31-324B-0A6A-15B29689F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0765" y="2139122"/>
            <a:ext cx="4483024" cy="386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8066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789</TotalTime>
  <Words>337</Words>
  <Application>Microsoft Macintosh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-apple-system</vt:lpstr>
      <vt:lpstr>Amazon Ember</vt:lpstr>
      <vt:lpstr>Arial</vt:lpstr>
      <vt:lpstr>Helvetica</vt:lpstr>
      <vt:lpstr>Mulish</vt:lpstr>
      <vt:lpstr>Trebuchet MS</vt:lpstr>
      <vt:lpstr>Wingdings</vt:lpstr>
      <vt:lpstr>Wingdings 3</vt:lpstr>
      <vt:lpstr>Facet</vt:lpstr>
      <vt:lpstr>AI Face Following with Jetson Nano</vt:lpstr>
      <vt:lpstr>Project</vt:lpstr>
      <vt:lpstr>OpenCV</vt:lpstr>
      <vt:lpstr>Haar Cascades</vt:lpstr>
      <vt:lpstr>Main Components</vt:lpstr>
      <vt:lpstr>Main Components</vt:lpstr>
      <vt:lpstr>Main Components</vt:lpstr>
      <vt:lpstr>Main Components</vt:lpstr>
      <vt:lpstr>Main Components</vt:lpstr>
      <vt:lpstr>All Wired Up</vt:lpstr>
      <vt:lpstr>Live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Hexapod Robot</dc:title>
  <dc:creator>Mike Soniat</dc:creator>
  <cp:lastModifiedBy>Mike Soniat</cp:lastModifiedBy>
  <cp:revision>19</cp:revision>
  <dcterms:created xsi:type="dcterms:W3CDTF">2022-11-04T18:07:01Z</dcterms:created>
  <dcterms:modified xsi:type="dcterms:W3CDTF">2023-02-05T19:34:34Z</dcterms:modified>
</cp:coreProperties>
</file>

<file path=docProps/thumbnail.jpeg>
</file>